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18"/>
  </p:notesMasterIdLst>
  <p:handoutMasterIdLst>
    <p:handoutMasterId r:id="rId19"/>
  </p:handoutMasterIdLst>
  <p:sldIdLst>
    <p:sldId id="777" r:id="rId2"/>
    <p:sldId id="1007" r:id="rId3"/>
    <p:sldId id="1023" r:id="rId4"/>
    <p:sldId id="1009" r:id="rId5"/>
    <p:sldId id="1032" r:id="rId6"/>
    <p:sldId id="1031" r:id="rId7"/>
    <p:sldId id="1030" r:id="rId8"/>
    <p:sldId id="1035" r:id="rId9"/>
    <p:sldId id="1036" r:id="rId10"/>
    <p:sldId id="1017" r:id="rId11"/>
    <p:sldId id="1037" r:id="rId12"/>
    <p:sldId id="1038" r:id="rId13"/>
    <p:sldId id="1024" r:id="rId14"/>
    <p:sldId id="1020" r:id="rId15"/>
    <p:sldId id="1039" r:id="rId16"/>
    <p:sldId id="996" r:id="rId17"/>
  </p:sldIdLst>
  <p:sldSz cx="9144000" cy="6858000" type="screen4x3"/>
  <p:notesSz cx="1466215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fi Eilers" initials="SE" lastIdx="3" clrIdx="0">
    <p:extLst>
      <p:ext uri="{19B8F6BF-5375-455C-9EA6-DF929625EA0E}">
        <p15:presenceInfo xmlns:p15="http://schemas.microsoft.com/office/powerpoint/2012/main" userId="827612688e53c3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00"/>
    <a:srgbClr val="65699D"/>
    <a:srgbClr val="35996C"/>
    <a:srgbClr val="E3885F"/>
    <a:srgbClr val="A02A29"/>
    <a:srgbClr val="25218F"/>
    <a:srgbClr val="8099C6"/>
    <a:srgbClr val="FF7575"/>
    <a:srgbClr val="B3C2DD"/>
    <a:srgbClr val="457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581" autoAdjust="0"/>
    <p:restoredTop sz="95521" autoAdjust="0"/>
  </p:normalViewPr>
  <p:slideViewPr>
    <p:cSldViewPr>
      <p:cViewPr varScale="1">
        <p:scale>
          <a:sx n="100" d="100"/>
          <a:sy n="100" d="100"/>
        </p:scale>
        <p:origin x="210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uT-Regio:&#8226;%20OEK%202020:&#8226;%20Konzepte%202020:&#8226;%20Blumenthal:&#8226;%20Konzept:Fragebogen:Fragebogen%20Auswertung:Auswertug%20OEK%20Blumenth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173197682346503E-2"/>
          <c:y val="6.5489204821352995E-2"/>
          <c:w val="0.49688529679816501"/>
          <c:h val="0.91087148762732995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020852512935503"/>
          <c:y val="0.19392037268533899"/>
          <c:w val="0.29370078436563801"/>
          <c:h val="0.4716629355608090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6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/>
          <a:lstStyle>
            <a:lvl1pPr algn="l">
              <a:defRPr sz="17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8303532" y="2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/>
          <a:lstStyle>
            <a:lvl1pPr algn="r">
              <a:defRPr sz="1700"/>
            </a:lvl1pPr>
          </a:lstStyle>
          <a:p>
            <a:fld id="{223DD083-F24C-4B10-857B-7B499B2AD45D}" type="datetimeFigureOut">
              <a:rPr lang="de-DE" smtClean="0"/>
              <a:pPr/>
              <a:t>16.07.2025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722311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 anchor="b"/>
          <a:lstStyle>
            <a:lvl1pPr algn="l">
              <a:defRPr sz="17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8303532" y="9722311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 anchor="b"/>
          <a:lstStyle>
            <a:lvl1pPr algn="r">
              <a:defRPr sz="1700"/>
            </a:lvl1pPr>
          </a:lstStyle>
          <a:p>
            <a:fld id="{90CFD79E-515B-4CB8-A396-559D261B4C76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5132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/>
          <a:lstStyle>
            <a:lvl1pPr algn="l">
              <a:defRPr sz="17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8303532" y="2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/>
          <a:lstStyle>
            <a:lvl1pPr algn="r">
              <a:defRPr sz="1700"/>
            </a:lvl1pPr>
          </a:lstStyle>
          <a:p>
            <a:fld id="{6BA228ED-05A1-48CF-8929-E7FD14AE0343}" type="datetimeFigureOut">
              <a:rPr lang="de-DE" smtClean="0"/>
              <a:pPr/>
              <a:t>16.07.2025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5030788" y="1281113"/>
            <a:ext cx="4600575" cy="3451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6115" tIns="68058" rIns="136115" bIns="68058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1465535" y="4924989"/>
            <a:ext cx="11731090" cy="4029684"/>
          </a:xfrm>
          <a:prstGeom prst="rect">
            <a:avLst/>
          </a:prstGeom>
        </p:spPr>
        <p:txBody>
          <a:bodyPr vert="horz" lIns="136115" tIns="68058" rIns="136115" bIns="68058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2311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 anchor="b"/>
          <a:lstStyle>
            <a:lvl1pPr algn="l">
              <a:defRPr sz="17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8303532" y="9722311"/>
            <a:ext cx="6355196" cy="512304"/>
          </a:xfrm>
          <a:prstGeom prst="rect">
            <a:avLst/>
          </a:prstGeom>
        </p:spPr>
        <p:txBody>
          <a:bodyPr vert="horz" lIns="136115" tIns="68058" rIns="136115" bIns="68058" rtlCol="0" anchor="b"/>
          <a:lstStyle>
            <a:lvl1pPr algn="r">
              <a:defRPr sz="1700"/>
            </a:lvl1pPr>
          </a:lstStyle>
          <a:p>
            <a:fld id="{D5AF7A87-B129-483F-9072-A924C8E34BC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2251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874EB-B482-DE4E-9FFB-D1F8E9C4BB9E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1619-2CAD-8F42-887C-6FE985FE5B7D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1F2BA-9D7C-E34F-BD0D-207B02E29C4E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F5347-0523-7242-98D8-15AF5C941622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8188C-0408-7044-A108-1922D1A54E24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A09B-84EC-AE47-91DE-8687128BF4B8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142D1-43D6-6749-BB25-EDA8EE7CB55F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AF998-4588-2742-938B-95164537543B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0802B-16DF-4347-95BD-DA089B0B1019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785C6-CDC4-444A-A8DC-264C28B0DE37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6CE95-AE9D-5C4B-8BFD-EAA9FB5E60A7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DEEA4-0619-FA4C-BA1D-2A9F013F8B17}" type="datetime1">
              <a:rPr lang="de-DE" smtClean="0"/>
              <a:t>16.07.2025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B581A-E8AF-43D5-8438-1EA19C08177E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.jpeg"/><Relationship Id="rId7" Type="http://schemas.openxmlformats.org/officeDocument/2006/relationships/image" Target="../media/image4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5.jpg"/><Relationship Id="rId7" Type="http://schemas.openxmlformats.org/officeDocument/2006/relationships/chart" Target="../charts/chart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7.jpeg"/><Relationship Id="rId5" Type="http://schemas.microsoft.com/office/2007/relationships/hdphoto" Target="../media/hdphoto14.wdp"/><Relationship Id="rId10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hyperlink" Target="http://www.planemit.de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7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7.jpeg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microsoft.com/office/2007/relationships/hdphoto" Target="../media/hdphoto3.wdp"/><Relationship Id="rId1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0.wdp"/><Relationship Id="rId3" Type="http://schemas.openxmlformats.org/officeDocument/2006/relationships/image" Target="../media/image7.jpeg"/><Relationship Id="rId7" Type="http://schemas.microsoft.com/office/2007/relationships/hdphoto" Target="../media/hdphoto7.wdp"/><Relationship Id="rId12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9.wdp"/><Relationship Id="rId5" Type="http://schemas.microsoft.com/office/2007/relationships/hdphoto" Target="../media/hdphoto6.wdp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microsoft.com/office/2007/relationships/hdphoto" Target="../media/hdphoto1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7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>
            <a:extLst>
              <a:ext uri="{FF2B5EF4-FFF2-40B4-BE49-F238E27FC236}">
                <a16:creationId xmlns:a16="http://schemas.microsoft.com/office/drawing/2014/main" id="{9978054C-53E7-50E4-136F-98A03C7E3352}"/>
              </a:ext>
            </a:extLst>
          </p:cNvPr>
          <p:cNvSpPr/>
          <p:nvPr/>
        </p:nvSpPr>
        <p:spPr>
          <a:xfrm>
            <a:off x="7041311" y="5321759"/>
            <a:ext cx="1788833" cy="24622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www.niendorf-adst.de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8025840-65EC-FE57-34ED-DA6DA9FE393D}"/>
              </a:ext>
            </a:extLst>
          </p:cNvPr>
          <p:cNvSpPr txBox="1"/>
          <p:nvPr/>
        </p:nvSpPr>
        <p:spPr>
          <a:xfrm>
            <a:off x="357084" y="1290015"/>
            <a:ext cx="4934996" cy="59093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3600" b="1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  <a:t>E</a:t>
            </a:r>
            <a:r>
              <a:rPr lang="de-DE" sz="2400" b="1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  <a:t>RGEBNISPRÄSENTATION 15.07.2025</a:t>
            </a:r>
          </a:p>
        </p:txBody>
      </p:sp>
      <p:pic>
        <p:nvPicPr>
          <p:cNvPr id="10" name="Grafik 9" descr="Ein Bild, das Im Haus, Mobiliar, Szene, Wand enthält.&#10;&#10;KI-generierte Inhalte können fehlerhaft sein.">
            <a:extLst>
              <a:ext uri="{FF2B5EF4-FFF2-40B4-BE49-F238E27FC236}">
                <a16:creationId xmlns:a16="http://schemas.microsoft.com/office/drawing/2014/main" id="{4D5D0B91-F1DB-03A3-A483-1259FDBD0A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7" t="28069" r="6530" b="12968"/>
          <a:stretch/>
        </p:blipFill>
        <p:spPr>
          <a:xfrm>
            <a:off x="5508103" y="3090360"/>
            <a:ext cx="3260908" cy="2451134"/>
          </a:xfrm>
          <a:prstGeom prst="rect">
            <a:avLst/>
          </a:prstGeom>
        </p:spPr>
      </p:pic>
      <p:pic>
        <p:nvPicPr>
          <p:cNvPr id="11" name="Grafik 10" descr="Ein Bild, das Im Haus, Stuhl, Szene, Boden enthält.&#10;&#10;KI-generierte Inhalte können fehlerhaft sein.">
            <a:extLst>
              <a:ext uri="{FF2B5EF4-FFF2-40B4-BE49-F238E27FC236}">
                <a16:creationId xmlns:a16="http://schemas.microsoft.com/office/drawing/2014/main" id="{65814B95-B7EB-C3C5-DD79-D573B62396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" t="21633" r="279" b="4593"/>
          <a:stretch/>
        </p:blipFill>
        <p:spPr>
          <a:xfrm>
            <a:off x="5446970" y="1291978"/>
            <a:ext cx="3311383" cy="1798381"/>
          </a:xfrm>
          <a:prstGeom prst="rect">
            <a:avLst/>
          </a:prstGeom>
        </p:spPr>
      </p:pic>
      <p:pic>
        <p:nvPicPr>
          <p:cNvPr id="12" name="Grafik 11" descr="Ein Bild, das Kleidung, Person, Mädch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46477202-4C06-1A19-F0E0-C65896B706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-407" r="39909" b="407"/>
          <a:stretch/>
        </p:blipFill>
        <p:spPr>
          <a:xfrm rot="5400000">
            <a:off x="405591" y="2887254"/>
            <a:ext cx="2616545" cy="2691936"/>
          </a:xfrm>
          <a:prstGeom prst="rect">
            <a:avLst/>
          </a:prstGeom>
        </p:spPr>
      </p:pic>
      <p:pic>
        <p:nvPicPr>
          <p:cNvPr id="13" name="Grafik 12" descr="Ein Bild, das Im Haus, Wand, Sammlung, Regal enthält.&#10;&#10;KI-generierte Inhalte können fehlerhaft sein.">
            <a:extLst>
              <a:ext uri="{FF2B5EF4-FFF2-40B4-BE49-F238E27FC236}">
                <a16:creationId xmlns:a16="http://schemas.microsoft.com/office/drawing/2014/main" id="{2D8F389D-CBA2-F473-1ECB-B80FC3AF58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30429" r="49724" b="31357"/>
          <a:stretch/>
        </p:blipFill>
        <p:spPr>
          <a:xfrm rot="5400000">
            <a:off x="2118663" y="2152055"/>
            <a:ext cx="4258597" cy="2520281"/>
          </a:xfrm>
          <a:prstGeom prst="rect">
            <a:avLst/>
          </a:prstGeom>
        </p:spPr>
      </p:pic>
      <p:pic>
        <p:nvPicPr>
          <p:cNvPr id="14" name="Grafik 13" descr="Ein Bild, das Wand, Im Haus, Inneneinrichtung, Fenster enthält.&#10;&#10;KI-generierte Inhalte können fehlerhaft sein.">
            <a:extLst>
              <a:ext uri="{FF2B5EF4-FFF2-40B4-BE49-F238E27FC236}">
                <a16:creationId xmlns:a16="http://schemas.microsoft.com/office/drawing/2014/main" id="{4B98EFC1-C289-48F8-6464-BBE3B7F0FF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79" t="8756" r="1448" b="14811"/>
          <a:stretch/>
        </p:blipFill>
        <p:spPr>
          <a:xfrm rot="5400000">
            <a:off x="870251" y="807375"/>
            <a:ext cx="1632967" cy="2602176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5097EE1-26FF-6DDB-4450-6049C125C3C7}"/>
              </a:ext>
            </a:extLst>
          </p:cNvPr>
          <p:cNvSpPr/>
          <p:nvPr/>
        </p:nvSpPr>
        <p:spPr>
          <a:xfrm>
            <a:off x="378826" y="1290013"/>
            <a:ext cx="8379527" cy="4251479"/>
          </a:xfrm>
          <a:prstGeom prst="rect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52FDB913-4B7C-F877-7AA2-0A67601F89D6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410313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C1DD80FD-B358-5331-2AEC-67E06F5812E6}"/>
              </a:ext>
            </a:extLst>
          </p:cNvPr>
          <p:cNvSpPr txBox="1"/>
          <p:nvPr/>
        </p:nvSpPr>
        <p:spPr>
          <a:xfrm>
            <a:off x="357084" y="505662"/>
            <a:ext cx="741031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4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Ortsentwicklungskonzept Niendorf a. d. St.</a:t>
            </a:r>
            <a:endParaRPr lang="de-DE" sz="36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92C9377-721A-26FA-CDE2-1C3651FA16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099" y="226013"/>
            <a:ext cx="881912" cy="98994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ACFB93F1-E055-ED1C-1F8F-3DA89616612A}"/>
              </a:ext>
            </a:extLst>
          </p:cNvPr>
          <p:cNvGrpSpPr/>
          <p:nvPr/>
        </p:nvGrpSpPr>
        <p:grpSpPr>
          <a:xfrm>
            <a:off x="367900" y="5618837"/>
            <a:ext cx="4403414" cy="939783"/>
            <a:chOff x="345080" y="5662130"/>
            <a:chExt cx="4403414" cy="939783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19598286-C815-43FF-B3E9-41D4C7ECD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5080" y="5881136"/>
              <a:ext cx="1157150" cy="503967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8C2ADED1-A7EC-11CF-7312-5DB0AAD89B1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97618" y="5773194"/>
              <a:ext cx="1350876" cy="717653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DB22CD35-B209-A7AB-7BDE-10BF2B505A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760975" y="5662130"/>
              <a:ext cx="1437315" cy="939783"/>
            </a:xfrm>
            <a:prstGeom prst="rect">
              <a:avLst/>
            </a:prstGeom>
          </p:spPr>
        </p:pic>
      </p:grpSp>
      <p:sp>
        <p:nvSpPr>
          <p:cNvPr id="22" name="Textfeld 21">
            <a:extLst>
              <a:ext uri="{FF2B5EF4-FFF2-40B4-BE49-F238E27FC236}">
                <a16:creationId xmlns:a16="http://schemas.microsoft.com/office/drawing/2014/main" id="{364C3A44-F37F-0FEF-9C77-CD5C4B14B9E2}"/>
              </a:ext>
            </a:extLst>
          </p:cNvPr>
          <p:cNvSpPr txBox="1"/>
          <p:nvPr/>
        </p:nvSpPr>
        <p:spPr>
          <a:xfrm>
            <a:off x="385647" y="1258802"/>
            <a:ext cx="3250249" cy="1103379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800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  <a:t>Ergebnispräsentation</a:t>
            </a:r>
            <a:endParaRPr lang="de-DE" sz="3600" dirty="0">
              <a:solidFill>
                <a:srgbClr val="082A80"/>
              </a:solidFill>
              <a:latin typeface="Avenir Light" panose="020B0402020203020204"/>
              <a:ea typeface="Open Sans" panose="020B0606030504020204" pitchFamily="34" charset="0"/>
              <a:cs typeface="Calibri Light" panose="020F0302020204030204" pitchFamily="34" charset="0"/>
            </a:endParaRPr>
          </a:p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1700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  <a:t>AM 15.07.2025 UM 19:00 UHR</a:t>
            </a:r>
            <a:br>
              <a:rPr lang="de-DE" sz="1700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</a:br>
            <a:r>
              <a:rPr lang="de-DE" sz="1700" dirty="0">
                <a:solidFill>
                  <a:srgbClr val="082A80"/>
                </a:solidFill>
                <a:latin typeface="Avenir Light" panose="020B0402020203020204"/>
                <a:ea typeface="Open Sans" panose="020B0606030504020204" pitchFamily="34" charset="0"/>
                <a:cs typeface="Calibri Light" panose="020F0302020204030204" pitchFamily="34" charset="0"/>
              </a:rPr>
              <a:t>IM DORFGEMEINSCHAFTSHAUS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81289A70-2B68-84CF-EED7-A011551CE20B}"/>
              </a:ext>
            </a:extLst>
          </p:cNvPr>
          <p:cNvSpPr/>
          <p:nvPr/>
        </p:nvSpPr>
        <p:spPr>
          <a:xfrm>
            <a:off x="7101952" y="5541492"/>
            <a:ext cx="1728192" cy="24622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BCS STADT + REGION</a:t>
            </a:r>
            <a:endParaRPr lang="de-DE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89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CC345-33D6-F1FA-0C60-79624D0A2B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8182D5F-C823-32EF-CC1E-A8F9D81F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10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C2F25C5-05B5-A3CB-19DA-F261D3194FA2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69F53A7-1285-FBCF-2423-06D3ABAB04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DCB7174-9DD9-3753-42F9-A63BFB4B42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AB67111C-4799-79A3-B5A0-E0AEC19C1B29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Erläuterungsbericht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5" name="Grafik 34">
            <a:extLst>
              <a:ext uri="{FF2B5EF4-FFF2-40B4-BE49-F238E27FC236}">
                <a16:creationId xmlns:a16="http://schemas.microsoft.com/office/drawing/2014/main" id="{09BE3B2D-B0DE-32E4-72C8-2D86EE3A88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544" y="841441"/>
            <a:ext cx="3744276" cy="52942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7" name="Grafik 36">
            <a:extLst>
              <a:ext uri="{FF2B5EF4-FFF2-40B4-BE49-F238E27FC236}">
                <a16:creationId xmlns:a16="http://schemas.microsoft.com/office/drawing/2014/main" id="{B32C0A1F-B717-B94D-E913-E03A4ADD0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1628800"/>
            <a:ext cx="4287498" cy="3490182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42527FD6-22D3-CEA2-6223-47CE2FC4225B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515810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7A99D3-6423-F93C-39E6-293C1F119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Text, Karte, Atlas, Diagramm enthält.&#10;&#10;KI-generierte Inhalte können fehlerhaft sein.">
            <a:extLst>
              <a:ext uri="{FF2B5EF4-FFF2-40B4-BE49-F238E27FC236}">
                <a16:creationId xmlns:a16="http://schemas.microsoft.com/office/drawing/2014/main" id="{F2651784-87AA-6DFA-B77B-CA6854CE24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9" y="1059152"/>
            <a:ext cx="8137579" cy="5754207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8D19C547-D06D-F248-0B09-4ECB0B428DCE}"/>
              </a:ext>
            </a:extLst>
          </p:cNvPr>
          <p:cNvSpPr/>
          <p:nvPr/>
        </p:nvSpPr>
        <p:spPr>
          <a:xfrm>
            <a:off x="107504" y="6093296"/>
            <a:ext cx="1368152" cy="62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4FAF4D4-1610-F833-8243-A2A4646E1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11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4F032B1F-28A8-3713-208C-18109B467BB7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49088C6E-E293-3020-8612-DEEFF8118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B8F99A7F-5693-6FF5-5202-378B6DD8B8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164D73BF-6EB7-F86F-19AF-7D80E8ADD73B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Übersichtsplan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523DFB9C-E8C0-058A-10FC-6F5227AE0CE1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418517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BF094-CDD2-976D-0EA5-BD137005D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D7AF7BE3-D361-54CC-E457-87B5877F3488}"/>
              </a:ext>
            </a:extLst>
          </p:cNvPr>
          <p:cNvSpPr/>
          <p:nvPr/>
        </p:nvSpPr>
        <p:spPr>
          <a:xfrm>
            <a:off x="107504" y="6093296"/>
            <a:ext cx="1368152" cy="62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F946F34-DC38-D5E0-A716-0FF3E0122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12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0978D03F-6732-44F4-2317-B81108DCC93C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188E9899-7C64-4CC5-33B5-DB0DA42CC4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1BE08E8-0C40-BB59-C094-E6103F6272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E7823C34-06C0-02FD-FFAB-7B7626B64A38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Übersicht der Handlungsfelder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FF91573-1DDF-5359-D70D-4079A0F13E9B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8142763C-4A5C-2473-4C08-784FA44F6163}"/>
              </a:ext>
            </a:extLst>
          </p:cNvPr>
          <p:cNvSpPr/>
          <p:nvPr/>
        </p:nvSpPr>
        <p:spPr>
          <a:xfrm>
            <a:off x="397237" y="2724222"/>
            <a:ext cx="3548954" cy="644329"/>
          </a:xfrm>
          <a:prstGeom prst="roundRect">
            <a:avLst/>
          </a:prstGeom>
          <a:solidFill>
            <a:srgbClr val="E388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SIEDLUNGS-ENTWICKLUNG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F39A5856-D8DB-0DC2-0FA0-2C7B3A965560}"/>
              </a:ext>
            </a:extLst>
          </p:cNvPr>
          <p:cNvSpPr/>
          <p:nvPr/>
        </p:nvSpPr>
        <p:spPr>
          <a:xfrm>
            <a:off x="4118073" y="2724222"/>
            <a:ext cx="3548954" cy="644329"/>
          </a:xfrm>
          <a:prstGeom prst="roundRect">
            <a:avLst/>
          </a:prstGeom>
          <a:solidFill>
            <a:srgbClr val="3599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GRÜN- UND FREIRAUM</a:t>
            </a: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17054196-E34E-BDFB-7AE0-79DCFDBEEA54}"/>
              </a:ext>
            </a:extLst>
          </p:cNvPr>
          <p:cNvSpPr/>
          <p:nvPr/>
        </p:nvSpPr>
        <p:spPr>
          <a:xfrm>
            <a:off x="397237" y="3461826"/>
            <a:ext cx="3548953" cy="628180"/>
          </a:xfrm>
          <a:prstGeom prst="roundRect">
            <a:avLst/>
          </a:prstGeom>
          <a:solidFill>
            <a:srgbClr val="656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GEMEINSCHAFT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6081C9B0-4D09-B1BF-3A3C-DD82233FC146}"/>
              </a:ext>
            </a:extLst>
          </p:cNvPr>
          <p:cNvSpPr/>
          <p:nvPr/>
        </p:nvSpPr>
        <p:spPr>
          <a:xfrm>
            <a:off x="4118073" y="3464243"/>
            <a:ext cx="3548954" cy="625764"/>
          </a:xfrm>
          <a:prstGeom prst="round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Gill Sans MT" panose="020B0502020104020203" pitchFamily="34" charset="0"/>
              </a:rPr>
              <a:t>VERKEHR, MOBILITÄT </a:t>
            </a:r>
          </a:p>
          <a:p>
            <a:pPr algn="ctr"/>
            <a:r>
              <a:rPr lang="de-DE" b="1" dirty="0">
                <a:solidFill>
                  <a:srgbClr val="002060"/>
                </a:solidFill>
                <a:latin typeface="Gill Sans MT" panose="020B0502020104020203" pitchFamily="34" charset="0"/>
              </a:rPr>
              <a:t>UND ENERGIE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1F74E164-D6B1-E63F-D71D-81A3AC9E8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576" y="4772787"/>
            <a:ext cx="492233" cy="46762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F7201EA-C88D-CB3C-50B9-C6FACCB3B1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84576" y="5635374"/>
            <a:ext cx="492233" cy="492233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E6C5291-22BC-B9E0-1DF6-7976742061D8}"/>
              </a:ext>
            </a:extLst>
          </p:cNvPr>
          <p:cNvSpPr txBox="1"/>
          <p:nvPr/>
        </p:nvSpPr>
        <p:spPr>
          <a:xfrm>
            <a:off x="397237" y="1317282"/>
            <a:ext cx="22656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ÜBERGEORDNETES </a:t>
            </a:r>
          </a:p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LEITBILD</a:t>
            </a:r>
            <a:endParaRPr lang="de-DE" sz="1400" dirty="0">
              <a:solidFill>
                <a:srgbClr val="002060"/>
              </a:solidFill>
              <a:latin typeface="Avenir Light" panose="020B0402020203020204" pitchFamily="34" charset="77"/>
              <a:sym typeface="Wingdings" panose="05000000000000000000" pitchFamily="2" charset="2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CA09FCE-F3FC-7D4F-AF56-07C8808C1237}"/>
              </a:ext>
            </a:extLst>
          </p:cNvPr>
          <p:cNvSpPr txBox="1"/>
          <p:nvPr/>
        </p:nvSpPr>
        <p:spPr>
          <a:xfrm>
            <a:off x="374467" y="2324112"/>
            <a:ext cx="37922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4 HANDLUNGSFELDER:</a:t>
            </a:r>
            <a:endParaRPr lang="de-DE" sz="1400" dirty="0">
              <a:solidFill>
                <a:srgbClr val="002060"/>
              </a:solidFill>
              <a:latin typeface="Avenir Light" panose="020B0402020203020204" pitchFamily="34" charset="77"/>
              <a:sym typeface="Wingdings" panose="05000000000000000000" pitchFamily="2" charset="2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CB68C00-E3C9-EEC0-3E28-1D5AF30EF16B}"/>
              </a:ext>
            </a:extLst>
          </p:cNvPr>
          <p:cNvSpPr txBox="1"/>
          <p:nvPr/>
        </p:nvSpPr>
        <p:spPr>
          <a:xfrm>
            <a:off x="393384" y="4349594"/>
            <a:ext cx="4612816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16 BZW. 23 HANDLUNGSEMPFEHLUNGEN</a:t>
            </a:r>
          </a:p>
          <a:p>
            <a:pPr marL="0" lvl="1"/>
            <a:endParaRPr lang="de-DE" sz="700" dirty="0">
              <a:solidFill>
                <a:srgbClr val="002060"/>
              </a:solidFill>
              <a:latin typeface="Avenir Light" panose="020B0402020203020204" pitchFamily="34" charset="77"/>
              <a:sym typeface="Wingdings" panose="05000000000000000000" pitchFamily="2" charset="2"/>
            </a:endParaRPr>
          </a:p>
          <a:p>
            <a:pPr marL="0" lvl="1" algn="ctr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davon: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3C7E36CB-4897-BA66-E7D1-631F6494A3AD}"/>
              </a:ext>
            </a:extLst>
          </p:cNvPr>
          <p:cNvSpPr txBox="1"/>
          <p:nvPr/>
        </p:nvSpPr>
        <p:spPr>
          <a:xfrm>
            <a:off x="4041145" y="4772787"/>
            <a:ext cx="262946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3 SCHLÜSSELPROJEKTE</a:t>
            </a:r>
          </a:p>
          <a:p>
            <a:pPr marL="0" lvl="1"/>
            <a:endParaRPr lang="de-DE" sz="800" dirty="0">
              <a:solidFill>
                <a:srgbClr val="002060"/>
              </a:solidFill>
              <a:latin typeface="Avenir Light" panose="020B0402020203020204" pitchFamily="34" charset="77"/>
              <a:sym typeface="Wingdings" panose="05000000000000000000" pitchFamily="2" charset="2"/>
            </a:endParaRPr>
          </a:p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   und</a:t>
            </a:r>
          </a:p>
          <a:p>
            <a:pPr marL="0" lvl="1"/>
            <a:endParaRPr lang="de-DE" sz="800" dirty="0">
              <a:solidFill>
                <a:srgbClr val="002060"/>
              </a:solidFill>
              <a:latin typeface="Avenir Light" panose="020B0402020203020204" pitchFamily="34" charset="77"/>
              <a:sym typeface="Wingdings" panose="05000000000000000000" pitchFamily="2" charset="2"/>
            </a:endParaRPr>
          </a:p>
          <a:p>
            <a:pPr marL="0" lvl="1"/>
            <a:r>
              <a:rPr lang="de-DE" sz="20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5 STARTERPROJEKTE</a:t>
            </a:r>
          </a:p>
        </p:txBody>
      </p:sp>
      <p:pic>
        <p:nvPicPr>
          <p:cNvPr id="19" name="Grafik 18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5CAF4BF1-4F7C-F46D-272F-C53CA34F7D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41" y="1337929"/>
            <a:ext cx="2265681" cy="8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9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2DD5D-10B3-6B8F-0333-1BE874BE0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C096A5F7-A558-9168-F5EB-99F9B74DD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2971954"/>
            <a:ext cx="447860" cy="426332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0DE0BA8-BEFF-F382-923B-CB086F92D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628" y="1340791"/>
            <a:ext cx="4038598" cy="4674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002060"/>
                </a:solidFill>
                <a:latin typeface="Gill Sans MT" panose="020B0502020104020203" pitchFamily="34" charset="0"/>
              </a:rPr>
              <a:t>SIEDLUNGSENTWICKLUNG</a:t>
            </a: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H01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Gewährleistung einer nachhaltigen 	Siedlungsentwicklung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H02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Schaffung von Voraussetzungen für 	bedarfsgerechten Wohnraum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H03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Unterstützung ortstypischer Betriebe und 	Einrichtungen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H04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Sanierung / Modernisierung / Erweiterung / 	Umnutzung / Neubau öffentlicher Gebäude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3270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	H04.1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Modernisierung / Erweiterung / 				Neubau Feuerwehr</a:t>
            </a:r>
          </a:p>
          <a:p>
            <a:pPr marL="0" indent="0" defTabSz="3270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3270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	H04.2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Modernisierung Dorfgemeinschafts-				haus</a:t>
            </a:r>
            <a:endParaRPr lang="de-DE" sz="1400" b="1" dirty="0">
              <a:solidFill>
                <a:srgbClr val="002060"/>
              </a:solidFill>
              <a:latin typeface="Avenir Light"/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5AF27E3-2A0C-CC0E-30C8-E527960CB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13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963A6315-22CA-DA48-57D2-1F3F76CEA377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6F8C948E-45D4-2020-739B-7A42141819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A8AF990-EFCD-7BC1-9DF5-B2B00061C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B0E193A3-8539-0FBD-A9CB-7F01C3BE1A1E}"/>
              </a:ext>
            </a:extLst>
          </p:cNvPr>
          <p:cNvSpPr/>
          <p:nvPr/>
        </p:nvSpPr>
        <p:spPr>
          <a:xfrm>
            <a:off x="371626" y="1347093"/>
            <a:ext cx="3912342" cy="4674194"/>
          </a:xfrm>
          <a:prstGeom prst="rect">
            <a:avLst/>
          </a:prstGeom>
          <a:noFill/>
          <a:ln>
            <a:solidFill>
              <a:srgbClr val="E3885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AC7ED0FF-EA16-B76E-A9B5-B5C8E5850602}"/>
              </a:ext>
            </a:extLst>
          </p:cNvPr>
          <p:cNvSpPr/>
          <p:nvPr/>
        </p:nvSpPr>
        <p:spPr>
          <a:xfrm>
            <a:off x="4730412" y="1347093"/>
            <a:ext cx="3513996" cy="4674193"/>
          </a:xfrm>
          <a:prstGeom prst="rect">
            <a:avLst/>
          </a:prstGeom>
          <a:noFill/>
          <a:ln>
            <a:solidFill>
              <a:srgbClr val="3599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Grafik 21" descr="Ein Bild, das Stern, Astronomie, Kreativität enthält.&#10;&#10;KI-generierte Inhalte können fehlerhaft sein.">
            <a:extLst>
              <a:ext uri="{FF2B5EF4-FFF2-40B4-BE49-F238E27FC236}">
                <a16:creationId xmlns:a16="http://schemas.microsoft.com/office/drawing/2014/main" id="{105D9AD6-8FB9-4411-76CE-ADEE3A57BD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37112"/>
            <a:ext cx="396142" cy="37633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8DFAC1B4-0E9D-5246-8381-1C45FA9767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3733349"/>
            <a:ext cx="376335" cy="376335"/>
          </a:xfrm>
          <a:prstGeom prst="rect">
            <a:avLst/>
          </a:prstGeom>
        </p:spPr>
      </p:pic>
      <p:sp>
        <p:nvSpPr>
          <p:cNvPr id="25" name="Inhaltsplatzhalter 7">
            <a:extLst>
              <a:ext uri="{FF2B5EF4-FFF2-40B4-BE49-F238E27FC236}">
                <a16:creationId xmlns:a16="http://schemas.microsoft.com/office/drawing/2014/main" id="{F914B903-8BB5-A383-1B5D-AC8899D4FBD4}"/>
              </a:ext>
            </a:extLst>
          </p:cNvPr>
          <p:cNvSpPr txBox="1">
            <a:spLocks/>
          </p:cNvSpPr>
          <p:nvPr/>
        </p:nvSpPr>
        <p:spPr>
          <a:xfrm>
            <a:off x="4730412" y="1340791"/>
            <a:ext cx="4038598" cy="46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400" b="1" dirty="0">
                <a:solidFill>
                  <a:srgbClr val="002060"/>
                </a:solidFill>
                <a:latin typeface="Gill Sans MT" panose="020B0502020104020203" pitchFamily="34" charset="0"/>
              </a:rPr>
              <a:t>GRÜN- UND FREIRAUM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H05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Öffentlichkeitsarbeit zum Umwelt- und 		Klimaschutz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H06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Erhalt, Pflege und Neuanlage von 	Naturräumen in Niendorf a. d. St.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H07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Stärkung des Dorf- und Spielplatzes als 	Mittelpunkt für die Gemeinschaft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H08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Pflege und Ausgestaltung weiterer 	Aufenthalts- und Spielorte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3270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	H08.1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Anlage eines Naschgartens</a:t>
            </a:r>
          </a:p>
          <a:p>
            <a:pPr marL="0" indent="0" defTabSz="327025">
              <a:buFont typeface="Arial" pitchFamily="34" charset="0"/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3270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	H08.2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Pflege und Ausgestaltung des 					Waldsinnespfads</a:t>
            </a:r>
            <a:endParaRPr lang="de-DE" sz="1400" b="1" dirty="0">
              <a:solidFill>
                <a:srgbClr val="002060"/>
              </a:solidFill>
              <a:latin typeface="Avenir Light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885EFDB8-0FC1-D8BC-52B7-D528C25EE9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4469746"/>
            <a:ext cx="376335" cy="3763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CC409BC-3029-5C32-A124-386CFE6C25FC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Übersicht der Handlungsempfehlungen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3F6C5D-3E17-91AF-2426-A98233165F2D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6566644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8E0220-9FA3-D646-EE0B-D8179842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rafik 25">
            <a:extLst>
              <a:ext uri="{FF2B5EF4-FFF2-40B4-BE49-F238E27FC236}">
                <a16:creationId xmlns:a16="http://schemas.microsoft.com/office/drawing/2014/main" id="{78244E16-F4F8-41D8-37C1-46B614AA8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1547746"/>
            <a:ext cx="414346" cy="394426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69C55D53-DA9D-2611-0E15-F12156D98A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5976" y="3243410"/>
            <a:ext cx="376335" cy="371179"/>
          </a:xfrm>
          <a:prstGeom prst="rect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A910E1EA-8548-327F-DC64-3BB94D3F2102}"/>
              </a:ext>
            </a:extLst>
          </p:cNvPr>
          <p:cNvSpPr/>
          <p:nvPr/>
        </p:nvSpPr>
        <p:spPr>
          <a:xfrm>
            <a:off x="4730412" y="1347093"/>
            <a:ext cx="4038598" cy="4674193"/>
          </a:xfrm>
          <a:prstGeom prst="rect">
            <a:avLst/>
          </a:prstGeom>
          <a:noFill/>
          <a:ln>
            <a:solidFill>
              <a:srgbClr val="FFCD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Inhaltsplatzhalter 7">
            <a:extLst>
              <a:ext uri="{FF2B5EF4-FFF2-40B4-BE49-F238E27FC236}">
                <a16:creationId xmlns:a16="http://schemas.microsoft.com/office/drawing/2014/main" id="{AC48A9E5-02B6-9D4A-3563-5C2B58C1C24E}"/>
              </a:ext>
            </a:extLst>
          </p:cNvPr>
          <p:cNvSpPr txBox="1">
            <a:spLocks/>
          </p:cNvSpPr>
          <p:nvPr/>
        </p:nvSpPr>
        <p:spPr>
          <a:xfrm>
            <a:off x="4730412" y="1340791"/>
            <a:ext cx="4038598" cy="4674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de-DE" sz="1400" b="1" dirty="0">
                <a:solidFill>
                  <a:srgbClr val="002060"/>
                </a:solidFill>
                <a:latin typeface="Gill Sans MT" panose="020B0502020104020203" pitchFamily="34" charset="0"/>
              </a:rPr>
              <a:t>VERKEHR, MOBILITÄT UND ENERGIE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H14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Instandhaltung / Ausbau / Optimierung der 	Wegeinfrastruktur für alle Verkehrs-	teilnehmenden</a:t>
            </a:r>
          </a:p>
          <a:p>
            <a:pPr marL="0" indent="0" defTabSz="225425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	H14.1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Bauliche und optische Maßnahmen zur 				Steigerung der Verkehrssicherheit</a:t>
            </a: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dirty="0">
                <a:solidFill>
                  <a:srgbClr val="002060"/>
                </a:solidFill>
                <a:latin typeface="Avenir Light"/>
              </a:rPr>
              <a:t>	</a:t>
            </a: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H14.2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	Optimierung der Beleuchtung 							öffentlicher Wege und Plätze</a:t>
            </a: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dirty="0">
                <a:solidFill>
                  <a:srgbClr val="002060"/>
                </a:solidFill>
                <a:latin typeface="Avenir Light"/>
              </a:rPr>
              <a:t>	</a:t>
            </a: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H14.3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	Anlage eines Rundwegenetzes</a:t>
            </a: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H15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	Stärkung und Schaffung klimagerechter 	Mobilitätsangebote</a:t>
            </a: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196850">
              <a:buFont typeface="Arial" pitchFamily="34" charset="0"/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H16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	Ausbau / Produktion / Speicherung / Nutzung 	alternativer Energieformen und -quellen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7DAAFFE-8419-1DD0-5371-630B0F435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1612505"/>
            <a:ext cx="376335" cy="376335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FC746CF-6286-EA5D-6ED0-FB70CADB6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14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98E80FE0-3C0F-97FF-B7A1-8F4E679CC9FA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4237CBEE-9FE8-95FB-924F-3C5E7CB3EE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A2CD1E3-297B-2A8F-AE16-584907A6CC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C0ABD438-3327-41BB-E2D9-54DF1F0B763E}"/>
              </a:ext>
            </a:extLst>
          </p:cNvPr>
          <p:cNvSpPr/>
          <p:nvPr/>
        </p:nvSpPr>
        <p:spPr>
          <a:xfrm>
            <a:off x="371626" y="1347093"/>
            <a:ext cx="3912342" cy="4674194"/>
          </a:xfrm>
          <a:prstGeom prst="rect">
            <a:avLst/>
          </a:prstGeom>
          <a:noFill/>
          <a:ln>
            <a:solidFill>
              <a:srgbClr val="65699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6738E2-16C8-0B7C-533E-8C3EB0A3C5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96" y="4499325"/>
            <a:ext cx="376335" cy="376335"/>
          </a:xfrm>
          <a:prstGeom prst="rect">
            <a:avLst/>
          </a:prstGeom>
        </p:spPr>
      </p:pic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0EA1055-55C7-0F61-3C3B-BF341720E9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628" y="1340791"/>
            <a:ext cx="4038598" cy="46741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400" b="1" dirty="0">
                <a:solidFill>
                  <a:srgbClr val="002060"/>
                </a:solidFill>
                <a:latin typeface="Gill Sans MT" panose="020B0502020104020203" pitchFamily="34" charset="0"/>
              </a:rPr>
              <a:t>GEMEINSCHAFT</a:t>
            </a: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H09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Stärkung und Erweiterung von Angeboten und 	Veranstaltungen für alle Generationen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H10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Stärkung von Vereinen, bürgerlichem 	Engagement sowie des dörflichen 	Zusammenlebens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H11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Ausbau des Versorgungsangebotes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2254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H12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Erhalt und Ausbau von 	Kinderbetreuungsangeboten</a:t>
            </a:r>
          </a:p>
          <a:p>
            <a:pPr marL="0" indent="0" defTabSz="225425">
              <a:buNone/>
              <a:tabLst>
                <a:tab pos="449263" algn="l"/>
              </a:tabLst>
            </a:pPr>
            <a:endParaRPr lang="de-DE" sz="1400" b="1" dirty="0">
              <a:solidFill>
                <a:srgbClr val="002060"/>
              </a:solidFill>
              <a:latin typeface="Avenir Light"/>
            </a:endParaRPr>
          </a:p>
          <a:p>
            <a:pPr marL="0" indent="0" defTabSz="327025">
              <a:buNone/>
              <a:tabLst>
                <a:tab pos="449263" algn="l"/>
              </a:tabLst>
            </a:pPr>
            <a:r>
              <a:rPr lang="de-DE" sz="1400" b="1" dirty="0">
                <a:solidFill>
                  <a:srgbClr val="002060"/>
                </a:solidFill>
                <a:latin typeface="Avenir Light"/>
              </a:rPr>
              <a:t>H13	</a:t>
            </a:r>
            <a:r>
              <a:rPr lang="de-DE" sz="1400" dirty="0">
                <a:solidFill>
                  <a:srgbClr val="002060"/>
                </a:solidFill>
                <a:latin typeface="Avenir Light"/>
              </a:rPr>
              <a:t>Einrichtung digitaler und analoger 	Informations- und Vernetzungsangebote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C5AD289-67EC-69E2-7CA2-175BAD43265F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Übersicht der Handlungsempfehlungen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5B3F31-8040-C5F1-5E7B-6CE854176C1A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8466519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756F-EDA6-90AE-C9B9-DD3558C74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33F10B6-BA9E-D070-9238-B8C38EE05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15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7D0EAC07-E9DB-0142-D9A2-C8306D092637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6619CE88-9B9F-1A92-AC92-2F6C384FDC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E7DD945-DCC5-0E44-CD57-DA771E658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1B8785-AF63-34F8-2CE4-FA9DDA8E3549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3. DAS OEK – Übersicht der Handlungsempfehlungen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B2CC0D1-40B0-2A73-9EF7-362AE444DF79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2A06B75-0EAA-3AD6-679D-D5A3502FCBD5}"/>
              </a:ext>
            </a:extLst>
          </p:cNvPr>
          <p:cNvGrpSpPr/>
          <p:nvPr/>
        </p:nvGrpSpPr>
        <p:grpSpPr>
          <a:xfrm>
            <a:off x="394893" y="1268760"/>
            <a:ext cx="8137547" cy="1785104"/>
            <a:chOff x="731361" y="2305615"/>
            <a:chExt cx="8137547" cy="1785104"/>
          </a:xfrm>
        </p:grpSpPr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6D463B8-9CE6-51AD-8F42-40EB259BB6C7}"/>
                </a:ext>
              </a:extLst>
            </p:cNvPr>
            <p:cNvSpPr txBox="1"/>
            <p:nvPr/>
          </p:nvSpPr>
          <p:spPr>
            <a:xfrm>
              <a:off x="1204436" y="2305615"/>
              <a:ext cx="7664472" cy="17851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endPara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H04.1: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Modernisierung / Erweiterung / Neubau Feuerwehr</a:t>
              </a:r>
            </a:p>
            <a:p>
              <a:pPr defTabSz="671513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H07: 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Stärkung des Dorf- und Spielplatzes als Mittelpunkt für die Gemeinschaft</a:t>
              </a:r>
            </a:p>
            <a:p>
              <a:pPr defTabSz="895350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H14: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Instandhaltung / Ausbau / Optimierung der Wegeinfrastruktur </a:t>
              </a:r>
            </a:p>
            <a:p>
              <a:pPr defTabSz="895350"/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                   für alle Verkehrsteilnehmenden</a:t>
              </a:r>
            </a:p>
          </p:txBody>
        </p:sp>
        <p:pic>
          <p:nvPicPr>
            <p:cNvPr id="13" name="Grafik 12" descr="Ein Bild, das Stern, Astronomie, Kreativität enthält.&#10;&#10;KI-generierte Inhalte können fehlerhaft sein.">
              <a:extLst>
                <a:ext uri="{FF2B5EF4-FFF2-40B4-BE49-F238E27FC236}">
                  <a16:creationId xmlns:a16="http://schemas.microsoft.com/office/drawing/2014/main" id="{F749EF07-D51D-27B0-7EA7-A262C82A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828" y="2665655"/>
              <a:ext cx="396142" cy="376335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7A1810B-3C5D-3CE7-6304-28AA466DF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361" y="3025695"/>
              <a:ext cx="473076" cy="45033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B0A599A9-3D6D-29B2-6991-644E19338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31361" y="3385735"/>
              <a:ext cx="473076" cy="450332"/>
            </a:xfrm>
            <a:prstGeom prst="rect">
              <a:avLst/>
            </a:prstGeom>
          </p:spPr>
        </p:pic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F8E50BCB-99F9-3BCE-95B4-53F89A40AE19}"/>
              </a:ext>
            </a:extLst>
          </p:cNvPr>
          <p:cNvSpPr txBox="1"/>
          <p:nvPr/>
        </p:nvSpPr>
        <p:spPr>
          <a:xfrm>
            <a:off x="371626" y="1220092"/>
            <a:ext cx="2629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u="sng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SCHLÜSSELPROJEKTE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F9DF781C-38C1-48B3-E97A-9E88F601EECB}"/>
              </a:ext>
            </a:extLst>
          </p:cNvPr>
          <p:cNvSpPr txBox="1"/>
          <p:nvPr/>
        </p:nvSpPr>
        <p:spPr>
          <a:xfrm>
            <a:off x="380247" y="3100898"/>
            <a:ext cx="26294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de-DE" sz="2000" u="sng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STARTERPROJEKTE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9CDE9046-08D3-69F5-1CDC-EF9D23B24FC8}"/>
              </a:ext>
            </a:extLst>
          </p:cNvPr>
          <p:cNvGrpSpPr/>
          <p:nvPr/>
        </p:nvGrpSpPr>
        <p:grpSpPr>
          <a:xfrm>
            <a:off x="407640" y="3390810"/>
            <a:ext cx="6837884" cy="2769989"/>
            <a:chOff x="-286400" y="1698942"/>
            <a:chExt cx="6837884" cy="2769989"/>
          </a:xfrm>
        </p:grpSpPr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D6D6D00E-A6D4-3305-EE1D-1AE9D401B03C}"/>
                </a:ext>
              </a:extLst>
            </p:cNvPr>
            <p:cNvSpPr txBox="1"/>
            <p:nvPr/>
          </p:nvSpPr>
          <p:spPr>
            <a:xfrm>
              <a:off x="173928" y="1698942"/>
              <a:ext cx="6377556" cy="27699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H08: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Pflege und Ausgestaltung weiterer Aufenthalts- und Spielorte</a:t>
              </a:r>
            </a:p>
            <a:p>
              <a:pPr defTabSz="671513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H08.1: 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Anlage eines Naschgartens</a:t>
              </a:r>
            </a:p>
            <a:p>
              <a:pPr defTabSz="895350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H09: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Stärkung und Erweiterung von Angeboten und 	Veranstaltungen für alle Generationen</a:t>
              </a:r>
            </a:p>
            <a:p>
              <a:pPr defTabSz="895350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H13: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Einrichtung digitaler und analoger Informations- und 	Vernetzungsangebote</a:t>
              </a:r>
            </a:p>
            <a:p>
              <a:pPr defTabSz="1162050"/>
              <a:endParaRPr lang="de-DE" sz="8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endParaRPr>
            </a:p>
            <a:p>
              <a:pPr defTabSz="895350"/>
              <a:r>
                <a:rPr lang="de-DE" sz="1600" b="1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H14.2:</a:t>
              </a:r>
              <a:r>
                <a:rPr lang="de-DE" sz="1600" dirty="0">
                  <a:solidFill>
                    <a:srgbClr val="002060"/>
                  </a:solidFill>
                  <a:latin typeface="Avenir Light" panose="020B0402020203020204" pitchFamily="34" charset="77"/>
                  <a:sym typeface="Wingdings" panose="05000000000000000000" pitchFamily="2" charset="2"/>
                </a:rPr>
                <a:t>	Instandhaltung / Ausbau / Optimierung der 	Wegeinfrastruktur für alle Verkehrsteilnehmenden</a:t>
              </a:r>
            </a:p>
          </p:txBody>
        </p:sp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BB1FB97E-47C3-A0E2-1C59-170EFC9293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0247" y="1809140"/>
              <a:ext cx="450332" cy="450332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6B8C638-7051-88AC-5857-2D5E876D2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59814" y="2241188"/>
              <a:ext cx="450332" cy="450332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9569F06-A57D-3CB1-3603-7E65335D5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60247" y="2673236"/>
              <a:ext cx="450332" cy="450332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7124B1D7-F0E1-712B-632B-3DEBD7C4A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6400" y="3250041"/>
              <a:ext cx="450332" cy="450332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38DC377E-BEE2-75AB-946F-20D3086FB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286400" y="3822667"/>
              <a:ext cx="450332" cy="4441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1251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0940-6740-5EEC-4187-EA0F7BBA3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53D7C67B-D1AC-F2EE-ED36-C35D773286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9018" y="80726"/>
            <a:ext cx="4792314" cy="677727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0FDA715-4991-AC5E-1A19-5891DD2086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23528" y="2809867"/>
            <a:ext cx="1409581" cy="1366341"/>
          </a:xfrm>
          <a:prstGeom prst="rect">
            <a:avLst/>
          </a:prstGeom>
        </p:spPr>
      </p:pic>
      <p:sp>
        <p:nvSpPr>
          <p:cNvPr id="22" name="Oval 6">
            <a:extLst>
              <a:ext uri="{FF2B5EF4-FFF2-40B4-BE49-F238E27FC236}">
                <a16:creationId xmlns:a16="http://schemas.microsoft.com/office/drawing/2014/main" id="{DB72CC8A-974B-6D22-5516-B23A1A9C808B}"/>
              </a:ext>
            </a:extLst>
          </p:cNvPr>
          <p:cNvSpPr>
            <a:spLocks noChangeAspect="1"/>
          </p:cNvSpPr>
          <p:nvPr/>
        </p:nvSpPr>
        <p:spPr>
          <a:xfrm>
            <a:off x="388286" y="4248958"/>
            <a:ext cx="1288429" cy="1288429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</a:extLst>
            </a:blip>
            <a:srcRect/>
            <a:stretch>
              <a:fillRect l="1701" t="322" r="1701" b="-2175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38DE09E-E128-A6A2-CA2B-711C4BB52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16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F974CBBC-A98C-717B-CD65-75A29CF56A20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8C27A9EE-A010-92D9-7BAA-6B229A34EA3C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Kontakt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9CE39F-F3B6-312F-C5B0-040531C0C5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C5F3E120-1606-49A8-2989-9A287B0317EA}"/>
              </a:ext>
            </a:extLst>
          </p:cNvPr>
          <p:cNvGraphicFramePr/>
          <p:nvPr/>
        </p:nvGraphicFramePr>
        <p:xfrm>
          <a:off x="492369" y="1828462"/>
          <a:ext cx="7189128" cy="3921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hteck 13">
            <a:extLst>
              <a:ext uri="{FF2B5EF4-FFF2-40B4-BE49-F238E27FC236}">
                <a16:creationId xmlns:a16="http://schemas.microsoft.com/office/drawing/2014/main" id="{1C8C3E67-6C45-C849-1E85-B6E20D615968}"/>
              </a:ext>
            </a:extLst>
          </p:cNvPr>
          <p:cNvSpPr/>
          <p:nvPr/>
        </p:nvSpPr>
        <p:spPr>
          <a:xfrm>
            <a:off x="1349297" y="6022205"/>
            <a:ext cx="225737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cs typeface="Calibri Light" panose="020F0302020204030204" pitchFamily="34" charset="0"/>
              </a:rPr>
              <a:t>BCS STADT + REGION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  <a:t>Maria-</a:t>
            </a:r>
            <a:r>
              <a:rPr lang="de-DE" sz="1050" dirty="0" err="1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  <a:t>Goeppert</a:t>
            </a: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  <a:t>-Straße 1</a:t>
            </a:r>
            <a:b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</a:b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  <a:t>23562 Lübeck</a:t>
            </a:r>
          </a:p>
          <a:p>
            <a:pPr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50" dirty="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  <a:ea typeface="Open Sans Light" panose="020B0306030504020204" pitchFamily="34" charset="0"/>
                <a:cs typeface="Calibri Light" panose="020F0302020204030204" pitchFamily="34" charset="0"/>
              </a:rPr>
              <a:t>www.bcsg-stadtundregion.de</a:t>
            </a:r>
            <a:endParaRPr lang="de-DE" sz="1050" dirty="0">
              <a:solidFill>
                <a:schemeClr val="bg2"/>
              </a:solidFill>
              <a:latin typeface="Avenir Book" panose="02000503020000020003" pitchFamily="2" charset="0"/>
              <a:cs typeface="Calibri Light" panose="020F0302020204030204" pitchFamily="34" charset="0"/>
            </a:endParaRPr>
          </a:p>
        </p:txBody>
      </p:sp>
      <p:sp>
        <p:nvSpPr>
          <p:cNvPr id="15" name="Oval 19">
            <a:extLst>
              <a:ext uri="{FF2B5EF4-FFF2-40B4-BE49-F238E27FC236}">
                <a16:creationId xmlns:a16="http://schemas.microsoft.com/office/drawing/2014/main" id="{7586BCF5-4DAA-5D8F-EEED-6E7D9618AC23}"/>
              </a:ext>
            </a:extLst>
          </p:cNvPr>
          <p:cNvSpPr>
            <a:spLocks noChangeAspect="1"/>
          </p:cNvSpPr>
          <p:nvPr/>
        </p:nvSpPr>
        <p:spPr>
          <a:xfrm>
            <a:off x="384066" y="1444468"/>
            <a:ext cx="1292649" cy="1292649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87544" t="-119675" r="-83178" b="-10662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16" name="Textfeld 4">
            <a:extLst>
              <a:ext uri="{FF2B5EF4-FFF2-40B4-BE49-F238E27FC236}">
                <a16:creationId xmlns:a16="http://schemas.microsoft.com/office/drawing/2014/main" id="{F4A89E40-FC78-2151-FA37-E3B0A4F52B35}"/>
              </a:ext>
            </a:extLst>
          </p:cNvPr>
          <p:cNvSpPr txBox="1"/>
          <p:nvPr/>
        </p:nvSpPr>
        <p:spPr>
          <a:xfrm>
            <a:off x="1835017" y="1711612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r>
              <a:rPr lang="de-DE" sz="1600" b="1" dirty="0">
                <a:solidFill>
                  <a:srgbClr val="002060"/>
                </a:solidFill>
                <a:latin typeface="Avenir Book" panose="02000503020000020003"/>
                <a:cs typeface="Calibri Light" panose="020F0302020204030204" pitchFamily="34" charset="0"/>
              </a:rPr>
              <a:t>Stephanie Eilers </a:t>
            </a:r>
          </a:p>
          <a:p>
            <a:pPr algn="ctr"/>
            <a:r>
              <a:rPr lang="de-DE" sz="1400" dirty="0" err="1">
                <a:latin typeface="Avenir Light" panose="020B0402020203020204"/>
                <a:cs typeface="Calibri Light" panose="020F0302020204030204" pitchFamily="34" charset="0"/>
              </a:rPr>
              <a:t>eilers@bcsg.de</a:t>
            </a:r>
            <a:endParaRPr lang="de-DE" sz="1400" dirty="0">
              <a:latin typeface="Avenir Light" panose="020B0402020203020204"/>
              <a:cs typeface="Calibri Light" panose="020F0302020204030204" pitchFamily="34" charset="0"/>
            </a:endParaRPr>
          </a:p>
          <a:p>
            <a:pPr algn="ctr"/>
            <a:r>
              <a:rPr lang="de-DE" sz="1400" dirty="0">
                <a:latin typeface="Avenir Light" panose="020B0402020203020204"/>
                <a:cs typeface="Calibri Light" panose="020F0302020204030204" pitchFamily="34" charset="0"/>
              </a:rPr>
              <a:t>0451-317504-54</a:t>
            </a:r>
          </a:p>
        </p:txBody>
      </p:sp>
      <p:sp>
        <p:nvSpPr>
          <p:cNvPr id="19" name="Textfeld 4">
            <a:extLst>
              <a:ext uri="{FF2B5EF4-FFF2-40B4-BE49-F238E27FC236}">
                <a16:creationId xmlns:a16="http://schemas.microsoft.com/office/drawing/2014/main" id="{FFA74112-52D6-9817-2561-C91B4B798D7F}"/>
              </a:ext>
            </a:extLst>
          </p:cNvPr>
          <p:cNvSpPr txBox="1"/>
          <p:nvPr/>
        </p:nvSpPr>
        <p:spPr>
          <a:xfrm>
            <a:off x="1835017" y="4508450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rgbClr val="002060"/>
                </a:solidFill>
                <a:latin typeface="Avenir Book" panose="02000503020000020003"/>
                <a:cs typeface="Calibri Light" panose="020F0302020204030204" pitchFamily="34" charset="0"/>
              </a:rPr>
              <a:t>Kathrin Walter</a:t>
            </a:r>
          </a:p>
          <a:p>
            <a:pPr algn="ctr"/>
            <a:r>
              <a:rPr lang="de-DE" sz="1400" dirty="0">
                <a:latin typeface="Avenir Light" panose="020B0402020203020204"/>
                <a:cs typeface="Calibri Light" panose="020F0302020204030204" pitchFamily="34" charset="0"/>
              </a:rPr>
              <a:t>walter@bcsg.de</a:t>
            </a:r>
          </a:p>
          <a:p>
            <a:pPr algn="ctr"/>
            <a:r>
              <a:rPr lang="de-DE" sz="1400" dirty="0">
                <a:latin typeface="Avenir Light" panose="020B0402020203020204"/>
                <a:cs typeface="Calibri Light" panose="020F0302020204030204" pitchFamily="34" charset="0"/>
              </a:rPr>
              <a:t>0451-317504-51</a:t>
            </a:r>
          </a:p>
        </p:txBody>
      </p:sp>
      <p:sp>
        <p:nvSpPr>
          <p:cNvPr id="21" name="Textfeld 4">
            <a:extLst>
              <a:ext uri="{FF2B5EF4-FFF2-40B4-BE49-F238E27FC236}">
                <a16:creationId xmlns:a16="http://schemas.microsoft.com/office/drawing/2014/main" id="{CF4BCE11-C617-147A-EA6E-028D66F71564}"/>
              </a:ext>
            </a:extLst>
          </p:cNvPr>
          <p:cNvSpPr txBox="1"/>
          <p:nvPr/>
        </p:nvSpPr>
        <p:spPr>
          <a:xfrm>
            <a:off x="1901950" y="3110031"/>
            <a:ext cx="18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600" b="1" dirty="0">
                <a:solidFill>
                  <a:srgbClr val="002060"/>
                </a:solidFill>
                <a:latin typeface="Avenir Book" panose="02000503020000020003"/>
                <a:cs typeface="Calibri Light" panose="020F0302020204030204" pitchFamily="34" charset="0"/>
              </a:rPr>
              <a:t>Lorenz Rößling</a:t>
            </a:r>
          </a:p>
          <a:p>
            <a:pPr algn="ctr"/>
            <a:r>
              <a:rPr lang="de-DE" sz="1400" dirty="0">
                <a:latin typeface="Avenir Light" panose="020B0402020203020204"/>
                <a:cs typeface="Calibri Light" panose="020F0302020204030204" pitchFamily="34" charset="0"/>
              </a:rPr>
              <a:t>roessling@bcsg.de</a:t>
            </a:r>
          </a:p>
          <a:p>
            <a:pPr algn="ctr"/>
            <a:r>
              <a:rPr lang="de-DE" sz="1400" dirty="0">
                <a:latin typeface="Avenir Light" panose="020B0402020203020204"/>
                <a:cs typeface="Calibri Light" panose="020F0302020204030204" pitchFamily="34" charset="0"/>
              </a:rPr>
              <a:t>0451-317504-53</a:t>
            </a:r>
          </a:p>
        </p:txBody>
      </p:sp>
      <p:pic>
        <p:nvPicPr>
          <p:cNvPr id="27" name="Grafik 26" descr="Ein Bild, das Muster, Grafiken, Pixel, Design enthält.&#10;&#10;KI-generierte Inhalte können fehlerhaft sein.">
            <a:extLst>
              <a:ext uri="{FF2B5EF4-FFF2-40B4-BE49-F238E27FC236}">
                <a16:creationId xmlns:a16="http://schemas.microsoft.com/office/drawing/2014/main" id="{5D8264E4-1F6F-809C-592A-5D099A0718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150" y="4908293"/>
            <a:ext cx="1964192" cy="1964192"/>
          </a:xfrm>
          <a:prstGeom prst="rect">
            <a:avLst/>
          </a:prstGeom>
        </p:spPr>
      </p:pic>
      <p:sp>
        <p:nvSpPr>
          <p:cNvPr id="28" name="Textfeld 4">
            <a:extLst>
              <a:ext uri="{FF2B5EF4-FFF2-40B4-BE49-F238E27FC236}">
                <a16:creationId xmlns:a16="http://schemas.microsoft.com/office/drawing/2014/main" id="{540EE9C7-14E0-EE97-954E-1AF3DD7ECD76}"/>
              </a:ext>
            </a:extLst>
          </p:cNvPr>
          <p:cNvSpPr txBox="1"/>
          <p:nvPr/>
        </p:nvSpPr>
        <p:spPr>
          <a:xfrm>
            <a:off x="5625046" y="5969611"/>
            <a:ext cx="287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dirty="0">
                <a:solidFill>
                  <a:schemeClr val="bg1">
                    <a:lumMod val="50000"/>
                  </a:schemeClr>
                </a:solidFill>
                <a:latin typeface="Avenir Light" panose="020B0402020203020204"/>
                <a:ea typeface="Open Sans Light" panose="020B0306030504020204" pitchFamily="34" charset="0"/>
                <a:cs typeface="Calibri Light" panose="020F0302020204030204" pitchFamily="34" charset="0"/>
              </a:rPr>
              <a:t>Informationen unter:</a:t>
            </a:r>
          </a:p>
          <a:p>
            <a:r>
              <a:rPr lang="de-DE" sz="1400" u="sng" dirty="0">
                <a:solidFill>
                  <a:schemeClr val="bg1">
                    <a:lumMod val="50000"/>
                  </a:schemeClr>
                </a:solidFill>
                <a:latin typeface="Avenir Light" panose="020B0402020203020204"/>
                <a:ea typeface="Open Sans Light" panose="020B0306030504020204" pitchFamily="34" charset="0"/>
                <a:cs typeface="Calibri Light" panose="020F0302020204030204" pitchFamily="34" charset="0"/>
              </a:rPr>
              <a:t>www.planemit.de/niendorf-stecknitz</a:t>
            </a:r>
          </a:p>
        </p:txBody>
      </p:sp>
      <p:pic>
        <p:nvPicPr>
          <p:cNvPr id="6" name="Grafik 5" descr="Ein Bild, das Text, Schrift, Grafiken, Screenshot enthält.&#10;&#10;KI-generierte Inhalte können fehlerhaft sein.">
            <a:extLst>
              <a:ext uri="{FF2B5EF4-FFF2-40B4-BE49-F238E27FC236}">
                <a16:creationId xmlns:a16="http://schemas.microsoft.com/office/drawing/2014/main" id="{8BD24509-3686-D742-F2A8-EF9FBDB6EC9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046" y="5141334"/>
            <a:ext cx="2097524" cy="804922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60EEDB3-3C40-E2D8-FAF8-3A6A31F63174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6A1EFD-93EA-9F12-F930-442F21C14A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5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1EF97-7F60-C765-3973-BE5750C8D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9E36DFFB-D8E8-2DF5-F063-3BCFF17D5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6" t="27874" r="6900" b="33206"/>
          <a:stretch>
            <a:fillRect/>
          </a:stretch>
        </p:blipFill>
        <p:spPr>
          <a:xfrm>
            <a:off x="504902" y="1268382"/>
            <a:ext cx="8099546" cy="5040938"/>
          </a:xfrm>
          <a:prstGeom prst="rect">
            <a:avLst/>
          </a:prstGeom>
        </p:spPr>
      </p:pic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A981467A-F076-DA1D-56E7-87D038AF0A5F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410313" cy="0"/>
          </a:xfrm>
          <a:prstGeom prst="line">
            <a:avLst/>
          </a:prstGeom>
          <a:ln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hteck 1">
            <a:extLst>
              <a:ext uri="{FF2B5EF4-FFF2-40B4-BE49-F238E27FC236}">
                <a16:creationId xmlns:a16="http://schemas.microsoft.com/office/drawing/2014/main" id="{2CB68E3B-4AD6-5994-3C5D-5238A56ADE53}"/>
              </a:ext>
            </a:extLst>
          </p:cNvPr>
          <p:cNvSpPr/>
          <p:nvPr/>
        </p:nvSpPr>
        <p:spPr>
          <a:xfrm>
            <a:off x="6876256" y="6068040"/>
            <a:ext cx="1728192" cy="246221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BCS STADT + REGION</a:t>
            </a:r>
            <a:endParaRPr lang="de-DE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FEDD7F-8DFF-A51E-A1F6-1F1D64E69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87099" y="226013"/>
            <a:ext cx="881912" cy="98994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21402D50-36D0-BA2A-84BC-3DAE8F4EE5B7}"/>
              </a:ext>
            </a:extLst>
          </p:cNvPr>
          <p:cNvSpPr txBox="1"/>
          <p:nvPr/>
        </p:nvSpPr>
        <p:spPr>
          <a:xfrm>
            <a:off x="772388" y="3430141"/>
            <a:ext cx="4464496" cy="255454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de-DE" sz="1600" b="1" dirty="0">
                <a:solidFill>
                  <a:srgbClr val="002060"/>
                </a:solidFill>
                <a:latin typeface="Avenir Light" panose="020B0402020203020204"/>
              </a:rPr>
              <a:t>Planerische Einordnung</a:t>
            </a:r>
          </a:p>
          <a:p>
            <a:pPr marL="342900" indent="-342900">
              <a:buAutoNum type="arabicPeriod"/>
            </a:pPr>
            <a:r>
              <a:rPr lang="de-DE" sz="1600" b="1" dirty="0">
                <a:solidFill>
                  <a:srgbClr val="002060"/>
                </a:solidFill>
                <a:latin typeface="Avenir Light" panose="020B0402020203020204"/>
              </a:rPr>
              <a:t>Rückblick auf die Beteiligung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Ablauf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Eindrücke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Ideen (Auswahl)</a:t>
            </a:r>
          </a:p>
          <a:p>
            <a:pPr marL="342900" indent="-342900">
              <a:buAutoNum type="arabicPeriod"/>
            </a:pPr>
            <a:r>
              <a:rPr lang="de-DE" sz="1600" b="1" u="sng" dirty="0">
                <a:solidFill>
                  <a:srgbClr val="002060"/>
                </a:solidFill>
                <a:latin typeface="Avenir Light" panose="020B0402020203020204"/>
              </a:rPr>
              <a:t>DAS ORTSENTWICKLUNGSKONZEPT (OEK)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 Erläuterungsbericht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Übersichtsplan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Übersicht der Handlungsfelder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2060"/>
                </a:solidFill>
                <a:latin typeface="Avenir Light" panose="020B0402020203020204"/>
              </a:rPr>
              <a:t>Übersicht der Handlungsempfehlungen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3F94F71-71CA-62AF-309D-64184E7E43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8" name="Foliennummernplatzhalter 8">
            <a:extLst>
              <a:ext uri="{FF2B5EF4-FFF2-40B4-BE49-F238E27FC236}">
                <a16:creationId xmlns:a16="http://schemas.microsoft.com/office/drawing/2014/main" id="{3C975921-800D-42DE-868C-71295BEFD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2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DD3626-4E9D-ADC4-F52F-618174D147B8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Agenda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235BA0D-3824-AFFD-038A-B55122415289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1195670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F86B8-B8B1-AEE2-1012-6678BC7C6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 descr="Ein Bild, das Text, Screenshot, Schrift, Design enthält.&#10;&#10;KI-generierte Inhalte können fehlerhaft sein.">
            <a:extLst>
              <a:ext uri="{FF2B5EF4-FFF2-40B4-BE49-F238E27FC236}">
                <a16:creationId xmlns:a16="http://schemas.microsoft.com/office/drawing/2014/main" id="{6571160B-195C-27BD-A8FB-5C2D8BBE1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33"/>
          <a:stretch>
            <a:fillRect/>
          </a:stretch>
        </p:blipFill>
        <p:spPr>
          <a:xfrm>
            <a:off x="0" y="635544"/>
            <a:ext cx="9144000" cy="5241728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3DAC70DA-9AEF-281A-06A6-8AE2D1E14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3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B661F782-3A4F-C976-C9A1-BC29813BB9F2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D21BA1FD-252A-C6CF-7FE3-E9739E3E6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16F9DEA2-46FC-86A2-103C-BAC397A2CF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5B2C5751-0E73-C48A-E3FF-AB4F0F6E74D9}"/>
              </a:ext>
            </a:extLst>
          </p:cNvPr>
          <p:cNvSpPr txBox="1"/>
          <p:nvPr/>
        </p:nvSpPr>
        <p:spPr>
          <a:xfrm>
            <a:off x="371626" y="553774"/>
            <a:ext cx="7440734" cy="375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1. Planerische Einordnung</a:t>
            </a:r>
            <a:endParaRPr lang="de-DE" sz="2000" dirty="0">
              <a:solidFill>
                <a:srgbClr val="002060"/>
              </a:solidFill>
              <a:latin typeface="Avenir Medium" panose="02000503020000020003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6D2757A-7DFA-6607-5B20-FB4FB82B8A08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1480253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EBCD7D-EE79-98A8-967E-9A539B5D8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0CCEBB4-2782-D345-3C65-0BB311661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0" y="-14436"/>
            <a:ext cx="9144000" cy="5445224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549D864-48FF-2060-0845-E03B67B6C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4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D8B88CC9-31C3-1017-7D96-59B0260681B4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DD23A7D-92FD-A17A-D0AB-BA0BB04FEA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86654095-8DD2-3696-AB54-314BFA950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56C375F-3A63-7B62-4043-3B36F5D18829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Ablauf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6B2FD86-BF49-F46C-9139-3EB31E7FDB26}"/>
              </a:ext>
            </a:extLst>
          </p:cNvPr>
          <p:cNvSpPr txBox="1"/>
          <p:nvPr/>
        </p:nvSpPr>
        <p:spPr>
          <a:xfrm>
            <a:off x="1403648" y="6319203"/>
            <a:ext cx="3024336" cy="30777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002060"/>
                </a:solidFill>
                <a:latin typeface="Avenir Light" panose="020B0402020203020204"/>
              </a:rPr>
              <a:t>Blau = Öffentliche Beteiligungsformate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82E60D9-9766-6FA8-CC88-C0BED2488B12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52408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F9397A-FC7A-D503-546E-3529A61F2D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6EBAE996-1BEA-5A71-54E4-74E2550B2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6016" y="1255702"/>
            <a:ext cx="3198119" cy="522313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6437F9E-1D9C-6AD7-77DF-BD38FC9066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2585"/>
          <a:stretch/>
        </p:blipFill>
        <p:spPr>
          <a:xfrm>
            <a:off x="371626" y="1266725"/>
            <a:ext cx="4233678" cy="2455477"/>
          </a:xfrm>
          <a:prstGeom prst="rect">
            <a:avLst/>
          </a:prstGeom>
        </p:spPr>
      </p:pic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336DAAD-F014-1751-6937-AB3B05C5F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5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B2662110-FC04-A516-8469-7CE6B1AE8A17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A797DEC9-7B8C-6801-52A6-533ADFDA0E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24F5CEE-C4FE-93A5-E502-F56D73ACC0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267510AA-AB6D-ABFD-19D1-D767660AC10A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Eindrücke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A568118-49A6-21EC-8F2C-49217C70020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5534"/>
          <a:stretch/>
        </p:blipFill>
        <p:spPr>
          <a:xfrm>
            <a:off x="755576" y="3789040"/>
            <a:ext cx="3456384" cy="2383135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379B2D2E-66C9-C79D-03B3-B6D3200CA657}"/>
              </a:ext>
            </a:extLst>
          </p:cNvPr>
          <p:cNvSpPr/>
          <p:nvPr/>
        </p:nvSpPr>
        <p:spPr>
          <a:xfrm>
            <a:off x="5448392" y="6356350"/>
            <a:ext cx="2133600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  <a:hlinkClick r:id="rId7"/>
              </a:rPr>
              <a:t>www.planemit.de</a:t>
            </a: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 (Ausschnitte),</a:t>
            </a:r>
          </a:p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BCS STADT + REGION</a:t>
            </a:r>
            <a:endParaRPr lang="de-DE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ECF897DB-E84C-CD16-B382-FB293F29F2BC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1672895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FD4F3-0D55-AF76-015D-58B117809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657C5848-EA10-F3EE-0600-F14A6954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6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A98FF500-AD55-077D-DA79-54982702EDA1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3AFA73B-D4EB-4637-2258-06A9A2691A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E12EE669-688B-F211-EBBC-A5793B75FB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pic>
        <p:nvPicPr>
          <p:cNvPr id="21" name="Grafik 20" descr="Ein Bild, das Text, Im Haus, Buch, Kinderkunst enthält.&#10;&#10;KI-generierte Inhalte können fehlerhaft sein.">
            <a:extLst>
              <a:ext uri="{FF2B5EF4-FFF2-40B4-BE49-F238E27FC236}">
                <a16:creationId xmlns:a16="http://schemas.microsoft.com/office/drawing/2014/main" id="{830B45D6-83D6-D61E-8BBE-C75220C3A3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457" y="1266725"/>
            <a:ext cx="2937445" cy="2203084"/>
          </a:xfrm>
          <a:prstGeom prst="rect">
            <a:avLst/>
          </a:prstGeom>
        </p:spPr>
      </p:pic>
      <p:pic>
        <p:nvPicPr>
          <p:cNvPr id="22" name="Grafik 21" descr="Ein Bild, das Wand, Im Haus, Inneneinrichtung, Fenster enthält.&#10;&#10;KI-generierte Inhalte können fehlerhaft sein.">
            <a:extLst>
              <a:ext uri="{FF2B5EF4-FFF2-40B4-BE49-F238E27FC236}">
                <a16:creationId xmlns:a16="http://schemas.microsoft.com/office/drawing/2014/main" id="{A16F0A7C-3E98-CD01-B6E4-A19784B11A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10683" b="20622"/>
          <a:stretch/>
        </p:blipFill>
        <p:spPr>
          <a:xfrm rot="5400000">
            <a:off x="5739720" y="1627541"/>
            <a:ext cx="2203084" cy="1481458"/>
          </a:xfrm>
          <a:prstGeom prst="rect">
            <a:avLst/>
          </a:prstGeom>
        </p:spPr>
      </p:pic>
      <p:pic>
        <p:nvPicPr>
          <p:cNvPr id="24" name="Grafik 23" descr="Ein Bild, das Im Haus, Stuhl, Szene, Boden enthält.&#10;&#10;KI-generierte Inhalte können fehlerhaft sein.">
            <a:extLst>
              <a:ext uri="{FF2B5EF4-FFF2-40B4-BE49-F238E27FC236}">
                <a16:creationId xmlns:a16="http://schemas.microsoft.com/office/drawing/2014/main" id="{C12F29C6-1B43-8FEB-3015-2A6E4BB96D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1" r="8955"/>
          <a:stretch/>
        </p:blipFill>
        <p:spPr>
          <a:xfrm>
            <a:off x="371626" y="1266725"/>
            <a:ext cx="2616198" cy="220308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20AF5825-8BC1-1173-8B41-ECEC5DD0C30F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Eindrücke</a:t>
            </a:r>
          </a:p>
        </p:txBody>
      </p:sp>
      <p:pic>
        <p:nvPicPr>
          <p:cNvPr id="26" name="Grafik 25" descr="Ein Bild, das Kleidung, Im Haus, Mobiliar, Person enthält.&#10;&#10;KI-generierte Inhalte können fehlerhaft sein.">
            <a:extLst>
              <a:ext uri="{FF2B5EF4-FFF2-40B4-BE49-F238E27FC236}">
                <a16:creationId xmlns:a16="http://schemas.microsoft.com/office/drawing/2014/main" id="{F27DC453-FDCF-D446-8AD5-A84D79B69FA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14" t="8191" r="30630" b="30900"/>
          <a:stretch/>
        </p:blipFill>
        <p:spPr>
          <a:xfrm>
            <a:off x="371627" y="3537315"/>
            <a:ext cx="4488406" cy="2411964"/>
          </a:xfrm>
          <a:prstGeom prst="rect">
            <a:avLst/>
          </a:prstGeom>
        </p:spPr>
      </p:pic>
      <p:pic>
        <p:nvPicPr>
          <p:cNvPr id="27" name="Grafik 26" descr="Ein Bild, das Kleidung, Person, Mädch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EDF4A83F-79EE-0C45-998D-83A506D2151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8" r="31696"/>
          <a:stretch/>
        </p:blipFill>
        <p:spPr>
          <a:xfrm rot="5400000">
            <a:off x="5981174" y="1385693"/>
            <a:ext cx="2203084" cy="1964367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79C81185-C933-016A-ADBD-DCE8F48E98F4}"/>
              </a:ext>
            </a:extLst>
          </p:cNvPr>
          <p:cNvSpPr/>
          <p:nvPr/>
        </p:nvSpPr>
        <p:spPr>
          <a:xfrm>
            <a:off x="6336708" y="5956240"/>
            <a:ext cx="1728192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Zukunftswerkstatt,</a:t>
            </a:r>
          </a:p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BCS STADT + REGION</a:t>
            </a:r>
            <a:endParaRPr lang="de-DE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Grafik 4" descr="Ein Bild, das Kleidung, Person, Menschliches Gesicht, Frau enthält.&#10;&#10;KI-generierte Inhalte können fehlerhaft sein.">
            <a:extLst>
              <a:ext uri="{FF2B5EF4-FFF2-40B4-BE49-F238E27FC236}">
                <a16:creationId xmlns:a16="http://schemas.microsoft.com/office/drawing/2014/main" id="{98872C21-3DAA-5A76-0FC7-0A7F748D1DB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26345"/>
          <a:stretch/>
        </p:blipFill>
        <p:spPr>
          <a:xfrm>
            <a:off x="4932040" y="3539547"/>
            <a:ext cx="3132860" cy="240973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360E3D2-9FF1-F689-16AD-15570F673E3E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397984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F96DC0-D9BE-CF9E-FF26-EDCF1320F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BD7DE46-554E-8905-5CF0-187E2F75E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7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E9F2F769-B118-ACA8-5219-A17D45C1FCAC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16204FAC-F353-D208-AADB-33C081BB6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F345579-D1AC-6B5B-54CD-E2051B97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6D01549C-4C1F-F202-8903-8F8981E20368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Eindrücke</a:t>
            </a:r>
          </a:p>
        </p:txBody>
      </p:sp>
      <p:pic>
        <p:nvPicPr>
          <p:cNvPr id="17" name="Grafik 16" descr="Ein Bild, das Im Haus, Mobiliar, Szene, Wand enthält.&#10;&#10;KI-generierte Inhalte können fehlerhaft sein.">
            <a:extLst>
              <a:ext uri="{FF2B5EF4-FFF2-40B4-BE49-F238E27FC236}">
                <a16:creationId xmlns:a16="http://schemas.microsoft.com/office/drawing/2014/main" id="{279313EE-A672-FBFA-D895-457EF12EC9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4" t="37102" r="11818" b="12689"/>
          <a:stretch/>
        </p:blipFill>
        <p:spPr>
          <a:xfrm>
            <a:off x="371625" y="3594446"/>
            <a:ext cx="3305956" cy="2354833"/>
          </a:xfrm>
          <a:prstGeom prst="rect">
            <a:avLst/>
          </a:prstGeom>
        </p:spPr>
      </p:pic>
      <p:pic>
        <p:nvPicPr>
          <p:cNvPr id="4" name="Grafik 3" descr="Ein Bild, das Im Haus, Haus, Maßstabsmodell, Spielzeug enthält.&#10;&#10;KI-generierte Inhalte können fehlerhaft sein.">
            <a:extLst>
              <a:ext uri="{FF2B5EF4-FFF2-40B4-BE49-F238E27FC236}">
                <a16:creationId xmlns:a16="http://schemas.microsoft.com/office/drawing/2014/main" id="{B4019A9F-5AE4-DD7C-A49E-052DED2B3F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434" r="21150" b="10580"/>
          <a:stretch/>
        </p:blipFill>
        <p:spPr>
          <a:xfrm rot="5400000">
            <a:off x="2920288" y="925259"/>
            <a:ext cx="2202998" cy="2884505"/>
          </a:xfrm>
          <a:prstGeom prst="rect">
            <a:avLst/>
          </a:prstGeom>
        </p:spPr>
      </p:pic>
      <p:pic>
        <p:nvPicPr>
          <p:cNvPr id="6" name="Grafik 5" descr="Ein Bild, das Person, Spielzeug, Kleidung, Im Haus enthält.&#10;&#10;KI-generierte Inhalte können fehlerhaft sein.">
            <a:extLst>
              <a:ext uri="{FF2B5EF4-FFF2-40B4-BE49-F238E27FC236}">
                <a16:creationId xmlns:a16="http://schemas.microsoft.com/office/drawing/2014/main" id="{A7133EB8-E56F-F48D-44F5-C1D75FB25A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68" r="32486"/>
          <a:stretch/>
        </p:blipFill>
        <p:spPr>
          <a:xfrm rot="5400000">
            <a:off x="330265" y="1307372"/>
            <a:ext cx="2202999" cy="2120278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6CD1805-0D74-9984-5A86-1633D91154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9" t="12788" r="-1" b="15561"/>
          <a:stretch/>
        </p:blipFill>
        <p:spPr>
          <a:xfrm rot="5400000">
            <a:off x="4466233" y="2351448"/>
            <a:ext cx="4688255" cy="2517381"/>
          </a:xfrm>
          <a:prstGeom prst="rect">
            <a:avLst/>
          </a:prstGeom>
        </p:spPr>
      </p:pic>
      <p:pic>
        <p:nvPicPr>
          <p:cNvPr id="18" name="Grafik 17" descr="Ein Bild, das Text, stationär, Briefumschlag, Papierprodukt enthält.&#10;&#10;KI-generierte Inhalte können fehlerhaft sein.">
            <a:extLst>
              <a:ext uri="{FF2B5EF4-FFF2-40B4-BE49-F238E27FC236}">
                <a16:creationId xmlns:a16="http://schemas.microsoft.com/office/drawing/2014/main" id="{B35FD19D-49F4-D3C7-F90C-E4364EA6FF4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75" t="2520" r="7170" b="11302"/>
          <a:stretch/>
        </p:blipFill>
        <p:spPr>
          <a:xfrm rot="5400000">
            <a:off x="3437209" y="3899702"/>
            <a:ext cx="2354833" cy="1744322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5C8CA021-6AFB-232C-56F5-5AC839C8DA6F}"/>
              </a:ext>
            </a:extLst>
          </p:cNvPr>
          <p:cNvSpPr/>
          <p:nvPr/>
        </p:nvSpPr>
        <p:spPr>
          <a:xfrm>
            <a:off x="6340859" y="5952454"/>
            <a:ext cx="1728192" cy="40011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square">
            <a:spAutoFit/>
          </a:bodyPr>
          <a:lstStyle/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Zukunftswerkstatt,</a:t>
            </a:r>
          </a:p>
          <a:p>
            <a:pPr algn="r" defTabSz="8440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000" dirty="0">
                <a:solidFill>
                  <a:srgbClr val="002060"/>
                </a:solidFill>
                <a:latin typeface="Calibri Light" panose="020F0302020204030204" pitchFamily="34" charset="0"/>
                <a:ea typeface="Open Sans Light" panose="020B0306030504020204" pitchFamily="34" charset="0"/>
                <a:cs typeface="Calibri Light" panose="020F0302020204030204" pitchFamily="34" charset="0"/>
              </a:rPr>
              <a:t>Quelle: BCS STADT + REGION</a:t>
            </a:r>
            <a:endParaRPr lang="de-DE" sz="1000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9932113-D426-C401-FE60-7D650D7383ED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4248851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ACE54-34BF-8DF2-11F2-7AF47EF28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C58837F-0388-8CCD-22B0-D4414736B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8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3A003EE4-29F2-6586-9AAD-63F3758F5501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7CE95283-D0B7-BE1C-38B6-1768547906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885A090-D5AB-24AC-DFA9-F377ACB04B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78B74EC4-9525-449F-E91B-7EE62F1DA299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Ideen (Auswahl)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FB1B43B-5364-A827-3023-F7235E3968AC}"/>
              </a:ext>
            </a:extLst>
          </p:cNvPr>
          <p:cNvSpPr/>
          <p:nvPr/>
        </p:nvSpPr>
        <p:spPr>
          <a:xfrm>
            <a:off x="371626" y="1201633"/>
            <a:ext cx="3548954" cy="794559"/>
          </a:xfrm>
          <a:prstGeom prst="roundRect">
            <a:avLst/>
          </a:prstGeom>
          <a:solidFill>
            <a:srgbClr val="E3885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SIEDLUNGS-ENTWICKLUNG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6294710-D27B-829A-0A34-3E19E3F772E6}"/>
              </a:ext>
            </a:extLst>
          </p:cNvPr>
          <p:cNvSpPr txBox="1"/>
          <p:nvPr/>
        </p:nvSpPr>
        <p:spPr>
          <a:xfrm>
            <a:off x="371625" y="2132856"/>
            <a:ext cx="3548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Erhalt der ortsbildprägenden Bausubstanz und des dörflichen Charakters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Feuerwehrgebäude entsprechend</a:t>
            </a:r>
          </a:p>
          <a:p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       der gesetzlichen Vorgaben</a:t>
            </a:r>
            <a:endParaRPr lang="de-DE" sz="1600" dirty="0"/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48EF222-5708-DE3D-AEEE-949A1B417884}"/>
              </a:ext>
            </a:extLst>
          </p:cNvPr>
          <p:cNvSpPr/>
          <p:nvPr/>
        </p:nvSpPr>
        <p:spPr>
          <a:xfrm>
            <a:off x="4324278" y="1201633"/>
            <a:ext cx="3548954" cy="790389"/>
          </a:xfrm>
          <a:prstGeom prst="roundRect">
            <a:avLst/>
          </a:prstGeom>
          <a:solidFill>
            <a:srgbClr val="35996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GRÜN- UND FREIRAUM</a:t>
            </a:r>
          </a:p>
        </p:txBody>
      </p:sp>
      <p:pic>
        <p:nvPicPr>
          <p:cNvPr id="6" name="Grafik 5" descr="Ein Bild, das draußen, Wolke, Gebäude, Himmel enthält.&#10;&#10;KI-generierte Inhalte können fehlerhaft sein.">
            <a:extLst>
              <a:ext uri="{FF2B5EF4-FFF2-40B4-BE49-F238E27FC236}">
                <a16:creationId xmlns:a16="http://schemas.microsoft.com/office/drawing/2014/main" id="{8B0C5DF3-F301-B5DF-4E46-0FA13A8E94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" t="4221" r="-10" b="8251"/>
          <a:stretch/>
        </p:blipFill>
        <p:spPr>
          <a:xfrm>
            <a:off x="371991" y="3771038"/>
            <a:ext cx="3548955" cy="2329748"/>
          </a:xfrm>
          <a:prstGeom prst="rect">
            <a:avLst/>
          </a:prstGeom>
        </p:spPr>
      </p:pic>
      <p:pic>
        <p:nvPicPr>
          <p:cNvPr id="14" name="Grafik 13" descr="Ein Bild, das draußen, Wolke, Baum, Gras enthält.&#10;&#10;KI-generierte Inhalte können fehlerhaft sein.">
            <a:extLst>
              <a:ext uri="{FF2B5EF4-FFF2-40B4-BE49-F238E27FC236}">
                <a16:creationId xmlns:a16="http://schemas.microsoft.com/office/drawing/2014/main" id="{B0F236E1-B99E-30A1-D72E-FCE365E208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121" b="3351"/>
          <a:stretch/>
        </p:blipFill>
        <p:spPr>
          <a:xfrm>
            <a:off x="4324278" y="3771038"/>
            <a:ext cx="3548954" cy="232974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3762250D-4E63-3140-0B7B-96FCBB4DF894}"/>
              </a:ext>
            </a:extLst>
          </p:cNvPr>
          <p:cNvSpPr txBox="1"/>
          <p:nvPr/>
        </p:nvSpPr>
        <p:spPr>
          <a:xfrm>
            <a:off x="4324278" y="2132856"/>
            <a:ext cx="4136154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Bepflanzung / Begrünung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Ausgestaltung von Grünflächen und Treffpunkten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Naschgarten am Dorfgemeinschaftshaus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Weitere Spiel- und Sportmöglichkeiten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Dorfteich prüfen, renaturieren und bepflanzen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Klimaresiliente Dorfentwicklung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4BBE4732-4730-7B8D-7D14-57C182D40A21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2741499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71C100-B94E-A233-99D8-551133530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rafik 28" descr="Ein Bild, das draußen, Himmel, Baum, Wolke enthält.&#10;&#10;KI-generierte Inhalte können fehlerhaft sein.">
            <a:extLst>
              <a:ext uri="{FF2B5EF4-FFF2-40B4-BE49-F238E27FC236}">
                <a16:creationId xmlns:a16="http://schemas.microsoft.com/office/drawing/2014/main" id="{AFA820A0-36E1-8A03-0390-84D4ED8CB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335" b="2823"/>
          <a:stretch/>
        </p:blipFill>
        <p:spPr>
          <a:xfrm>
            <a:off x="4324278" y="3779239"/>
            <a:ext cx="3548954" cy="2311477"/>
          </a:xfrm>
          <a:prstGeom prst="rect">
            <a:avLst/>
          </a:prstGeom>
        </p:spPr>
      </p:pic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734CD304-C73E-750A-8491-2A1992D6414D}"/>
              </a:ext>
            </a:extLst>
          </p:cNvPr>
          <p:cNvSpPr/>
          <p:nvPr/>
        </p:nvSpPr>
        <p:spPr>
          <a:xfrm>
            <a:off x="371625" y="1197463"/>
            <a:ext cx="3548953" cy="794559"/>
          </a:xfrm>
          <a:prstGeom prst="roundRect">
            <a:avLst/>
          </a:prstGeom>
          <a:solidFill>
            <a:srgbClr val="65699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latin typeface="Gill Sans MT" panose="020B0502020104020203" pitchFamily="34" charset="0"/>
              </a:rPr>
              <a:t>GEMEINSCHAFT</a:t>
            </a: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41AFBF1-35A5-CC4E-4F2E-D3549BE9F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3B581A-E8AF-43D5-8438-1EA19C08177E}" type="slidenum">
              <a:rPr lang="de-DE" sz="1100" smtClean="0">
                <a:latin typeface="Avenir Book" panose="02000503020000020003" pitchFamily="2" charset="0"/>
              </a:rPr>
              <a:pPr/>
              <a:t>9</a:t>
            </a:fld>
            <a:endParaRPr lang="de-DE" sz="1100" dirty="0">
              <a:latin typeface="Avenir Book" panose="02000503020000020003" pitchFamily="2" charset="0"/>
            </a:endParaRPr>
          </a:p>
        </p:txBody>
      </p:sp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C5A6DDFB-EBBC-5DD8-1BC6-E38F5E9EFC93}"/>
              </a:ext>
            </a:extLst>
          </p:cNvPr>
          <p:cNvCxnSpPr>
            <a:cxnSpLocks/>
          </p:cNvCxnSpPr>
          <p:nvPr/>
        </p:nvCxnSpPr>
        <p:spPr>
          <a:xfrm>
            <a:off x="371627" y="980728"/>
            <a:ext cx="7210365" cy="0"/>
          </a:xfrm>
          <a:prstGeom prst="line">
            <a:avLst/>
          </a:prstGeom>
          <a:ln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F7A415F2-D948-4206-0DEB-2D8182AF7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95385" y="221077"/>
            <a:ext cx="773625" cy="868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00B5A0F-AD5A-298D-8815-A1DC44D99A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340" y="6319203"/>
            <a:ext cx="864096" cy="376335"/>
          </a:xfrm>
          <a:prstGeom prst="rect">
            <a:avLst/>
          </a:prstGeom>
        </p:spPr>
      </p:pic>
      <p:pic>
        <p:nvPicPr>
          <p:cNvPr id="15" name="Grafik 14" descr="Ein Bild, das draußen, Baum, Gras, Himmel enthält.&#10;&#10;KI-generierte Inhalte können fehlerhaft sein.">
            <a:extLst>
              <a:ext uri="{FF2B5EF4-FFF2-40B4-BE49-F238E27FC236}">
                <a16:creationId xmlns:a16="http://schemas.microsoft.com/office/drawing/2014/main" id="{80F6CAE3-CC5A-CF5C-4F3B-E2789C7D3C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247" r="1004" b="8072"/>
          <a:stretch/>
        </p:blipFill>
        <p:spPr>
          <a:xfrm>
            <a:off x="428663" y="3771038"/>
            <a:ext cx="3491915" cy="2319678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863D365-1425-A281-2B15-6B77238DC8DB}"/>
              </a:ext>
            </a:extLst>
          </p:cNvPr>
          <p:cNvSpPr txBox="1"/>
          <p:nvPr/>
        </p:nvSpPr>
        <p:spPr>
          <a:xfrm>
            <a:off x="371626" y="553774"/>
            <a:ext cx="74407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2000" dirty="0">
                <a:solidFill>
                  <a:srgbClr val="002060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2. Rückblick auf die Beteiligung – Ideen (Auswahl)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257DC8F-545C-B75B-30D6-C92707064F5A}"/>
              </a:ext>
            </a:extLst>
          </p:cNvPr>
          <p:cNvSpPr txBox="1"/>
          <p:nvPr/>
        </p:nvSpPr>
        <p:spPr>
          <a:xfrm>
            <a:off x="371625" y="2132856"/>
            <a:ext cx="376832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Digitale Plattform (z. B. für Gemeindeinfos, Fahrgemeinschaften, Nachbarschaftshilfe)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Nutzung der </a:t>
            </a:r>
            <a:r>
              <a:rPr lang="de-DE" sz="1400" dirty="0" err="1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DorfFunk</a:t>
            </a: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-App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„Haus für alle“, Bündelung der Angebote am Dorfplatz / Dorfgemeinschaftshaus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„Tag des Ehrenamtes“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Weitere Angebote (z. B. Reparatur-Café)</a:t>
            </a:r>
          </a:p>
        </p:txBody>
      </p:sp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A813DFDC-89D9-8891-88A8-BC73F352B59C}"/>
              </a:ext>
            </a:extLst>
          </p:cNvPr>
          <p:cNvSpPr/>
          <p:nvPr/>
        </p:nvSpPr>
        <p:spPr>
          <a:xfrm>
            <a:off x="4324278" y="1201633"/>
            <a:ext cx="3548954" cy="790389"/>
          </a:xfrm>
          <a:prstGeom prst="roundRect">
            <a:avLst/>
          </a:prstGeom>
          <a:solidFill>
            <a:srgbClr val="FFCD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2060"/>
                </a:solidFill>
                <a:latin typeface="Gill Sans MT" panose="020B0502020104020203" pitchFamily="34" charset="0"/>
              </a:rPr>
              <a:t>VERKEHR, MOBILITÄT </a:t>
            </a:r>
          </a:p>
          <a:p>
            <a:pPr algn="ctr"/>
            <a:r>
              <a:rPr lang="de-DE" b="1" dirty="0">
                <a:solidFill>
                  <a:srgbClr val="002060"/>
                </a:solidFill>
                <a:latin typeface="Gill Sans MT" panose="020B0502020104020203" pitchFamily="34" charset="0"/>
              </a:rPr>
              <a:t>UND ENERGIE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7D432DB3-F764-AB71-F2E6-25949A22EB1D}"/>
              </a:ext>
            </a:extLst>
          </p:cNvPr>
          <p:cNvSpPr txBox="1"/>
          <p:nvPr/>
        </p:nvSpPr>
        <p:spPr>
          <a:xfrm>
            <a:off x="4324278" y="2132856"/>
            <a:ext cx="3768327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Ausbau des Wegenetzes (Rundwege)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Stärkung alternativer Mobilitätsangebote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Erneuerbare Energien (z.B. gemeinschaftliche Photovoltaik-Flächen)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Mobilitätsstation (Leihfahrzeug: E-Auto und E-Lastenfahrrad mit Ladesäulen)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2060"/>
                </a:solidFill>
                <a:latin typeface="Avenir Light" panose="020B0402020203020204" pitchFamily="34" charset="77"/>
                <a:sym typeface="Wingdings" panose="05000000000000000000" pitchFamily="2" charset="2"/>
              </a:rPr>
              <a:t>Aktuelle Wegekarte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87A3A473-608B-4523-C6D3-7F1B97351877}"/>
              </a:ext>
            </a:extLst>
          </p:cNvPr>
          <p:cNvSpPr txBox="1"/>
          <p:nvPr/>
        </p:nvSpPr>
        <p:spPr>
          <a:xfrm>
            <a:off x="371626" y="207048"/>
            <a:ext cx="7410313" cy="341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795724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dirty="0">
                <a:solidFill>
                  <a:schemeClr val="accent1"/>
                </a:solidFill>
                <a:latin typeface="Avenir Medium" panose="02000503020000020003" pitchFamily="2" charset="0"/>
                <a:ea typeface="Open Sans" panose="020B0606030504020204" pitchFamily="34" charset="0"/>
                <a:cs typeface="Calibri Light" panose="020F0302020204030204" pitchFamily="34" charset="0"/>
              </a:rPr>
              <a:t>OEK Niendorf a. d. St.</a:t>
            </a:r>
          </a:p>
        </p:txBody>
      </p:sp>
    </p:spTree>
    <p:extLst>
      <p:ext uri="{BB962C8B-B14F-4D97-AF65-F5344CB8AC3E}">
        <p14:creationId xmlns:p14="http://schemas.microsoft.com/office/powerpoint/2010/main" val="1022466209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893</Words>
  <Application>Microsoft Office PowerPoint</Application>
  <PresentationFormat>Bildschirmpräsentation (4:3)</PresentationFormat>
  <Paragraphs>189</Paragraphs>
  <Slides>16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24" baseType="lpstr">
      <vt:lpstr>Arial</vt:lpstr>
      <vt:lpstr>Avenir Book</vt:lpstr>
      <vt:lpstr>Avenir Light</vt:lpstr>
      <vt:lpstr>Avenir Medium</vt:lpstr>
      <vt:lpstr>Calibri</vt:lpstr>
      <vt:lpstr>Calibri Light</vt:lpstr>
      <vt:lpstr>Gill Sans MT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OEK Niendorf a. d. St. - Abschlusspräsenation</dc:title>
  <dc:creator>BCS STADT + REGION</dc:creator>
  <cp:lastModifiedBy>Stephanie Eilers | BCS STADT + REGION</cp:lastModifiedBy>
  <cp:revision>923</cp:revision>
  <cp:lastPrinted>2025-04-03T11:33:41Z</cp:lastPrinted>
  <dcterms:created xsi:type="dcterms:W3CDTF">2014-05-19T10:31:12Z</dcterms:created>
  <dcterms:modified xsi:type="dcterms:W3CDTF">2025-07-16T07:19:10Z</dcterms:modified>
</cp:coreProperties>
</file>